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8" r:id="rId2"/>
    <p:sldId id="256" r:id="rId3"/>
    <p:sldId id="257" r:id="rId4"/>
    <p:sldId id="258" r:id="rId5"/>
    <p:sldId id="268" r:id="rId6"/>
    <p:sldId id="269" r:id="rId7"/>
    <p:sldId id="270" r:id="rId8"/>
    <p:sldId id="271" r:id="rId9"/>
    <p:sldId id="273" r:id="rId10"/>
    <p:sldId id="272" r:id="rId11"/>
    <p:sldId id="274" r:id="rId12"/>
    <p:sldId id="275" r:id="rId13"/>
    <p:sldId id="276" r:id="rId14"/>
    <p:sldId id="277" r:id="rId15"/>
    <p:sldId id="265" r:id="rId16"/>
    <p:sldId id="267" r:id="rId17"/>
    <p:sldId id="266" r:id="rId18"/>
    <p:sldId id="259" r:id="rId19"/>
    <p:sldId id="262" r:id="rId20"/>
    <p:sldId id="263" r:id="rId21"/>
    <p:sldId id="264" r:id="rId22"/>
    <p:sldId id="260" r:id="rId2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78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2640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5D501-9EBD-4C0D-9827-A7D0A1191066}" type="datetimeFigureOut">
              <a:rPr lang="pt-BR" smtClean="0"/>
              <a:t>14/04/2019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BFE81-4E91-44D2-8CEF-545DE0789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3937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BFE81-4E91-44D2-8CEF-545DE07896E3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653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GB" sz="900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5" name="Picture 3" descr="IAEAlogo_Bla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7509" name="Rectangle 5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pt-BR" noProof="0"/>
              <a:t>Clique para editar o título mestre</a:t>
            </a:r>
            <a:endParaRPr lang="en-GB" noProof="0"/>
          </a:p>
        </p:txBody>
      </p:sp>
      <p:sp>
        <p:nvSpPr>
          <p:cNvPr id="27751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pt-BR" noProof="0"/>
              <a:t>Clique para editar o estilo do subtítulo mestre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01726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698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9888" y="98425"/>
            <a:ext cx="2147887" cy="59975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638" y="98425"/>
            <a:ext cx="6292850" cy="599757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261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28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247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3752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588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542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8952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9542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03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3646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AEAlogo_Black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GB" sz="2200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 estilo do título mestre</a:t>
            </a: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gray">
          <a:xfrm>
            <a:off x="274638" y="1524000"/>
            <a:ext cx="85931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276487" name="Rectangle 7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 b="0">
                <a:solidFill>
                  <a:schemeClr val="bg2"/>
                </a:solidFill>
                <a:latin typeface="Arial" charset="0"/>
              </a:defRPr>
            </a:lvl1pPr>
          </a:lstStyle>
          <a:p>
            <a:fld id="{FD672AD9-B1D1-4549-AE82-0EF4E69F90DB}" type="datetimeFigureOut">
              <a:rPr lang="pt-BR" smtClean="0"/>
              <a:pPr/>
              <a:t>14/04/2019</a:t>
            </a:fld>
            <a:endParaRPr lang="pt-BR"/>
          </a:p>
        </p:txBody>
      </p:sp>
      <p:sp>
        <p:nvSpPr>
          <p:cNvPr id="276488" name="Rectangle 8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 b="0">
                <a:solidFill>
                  <a:schemeClr val="bg2"/>
                </a:solidFill>
                <a:latin typeface="Arial" charset="0"/>
              </a:defRPr>
            </a:lvl1pPr>
          </a:lstStyle>
          <a:p>
            <a:endParaRPr lang="pt-BR"/>
          </a:p>
        </p:txBody>
      </p:sp>
      <p:sp>
        <p:nvSpPr>
          <p:cNvPr id="276489" name="Rectangle 9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 b="0">
                <a:solidFill>
                  <a:schemeClr val="bg2"/>
                </a:solidFill>
                <a:latin typeface="Arial" charset="0"/>
              </a:defRPr>
            </a:lvl1pPr>
          </a:lstStyle>
          <a:p>
            <a:fld id="{8BE6FA84-1544-4501-BBB7-7316FE2EB0C2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413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Requirements for Personnel, Services, Equipment and Sources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err="1"/>
              <a:t>Lecture</a:t>
            </a:r>
            <a:r>
              <a:rPr lang="pt-BR" dirty="0"/>
              <a:t> 1.8</a:t>
            </a:r>
          </a:p>
        </p:txBody>
      </p:sp>
    </p:spTree>
    <p:extLst>
      <p:ext uri="{BB962C8B-B14F-4D97-AF65-F5344CB8AC3E}">
        <p14:creationId xmlns:p14="http://schemas.microsoft.com/office/powerpoint/2010/main" val="798299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personal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protective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187624" y="3068960"/>
            <a:ext cx="2736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Appropriate clothing should include, at a minimum, the lab coat and gloves.</a:t>
            </a:r>
            <a:endParaRPr lang="es-E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Picture 3" descr="tmp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420888"/>
            <a:ext cx="2090738" cy="3814762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personal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protective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es-ES" sz="2800" dirty="0">
              <a:solidFill>
                <a:schemeClr val="tx1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475656" y="2636912"/>
            <a:ext cx="30963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Long tongs for the manipulation of the sources</a:t>
            </a:r>
          </a:p>
          <a:p>
            <a:pPr lvl="1">
              <a:buFont typeface="Arial" pitchFamily="34" charset="0"/>
              <a:buChar char="•"/>
            </a:pP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Shielded syringes</a:t>
            </a:r>
            <a:endParaRPr lang="es-ES" sz="2400" dirty="0"/>
          </a:p>
        </p:txBody>
      </p:sp>
      <p:pic>
        <p:nvPicPr>
          <p:cNvPr id="5" name="Picture 4" descr="tmp2"/>
          <p:cNvPicPr>
            <a:picLocks noChangeAspect="1" noChangeArrowheads="1"/>
          </p:cNvPicPr>
          <p:nvPr/>
        </p:nvPicPr>
        <p:blipFill>
          <a:blip r:embed="rId2" cstate="print">
            <a:lum bright="6000" contrast="-24000"/>
          </a:blip>
          <a:srcRect/>
          <a:stretch>
            <a:fillRect/>
          </a:stretch>
        </p:blipFill>
        <p:spPr bwMode="auto">
          <a:xfrm>
            <a:off x="5580112" y="2420888"/>
            <a:ext cx="2109788" cy="1736725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8" name="Picture 4" descr="Untitled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293097"/>
            <a:ext cx="2111896" cy="1615820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Radiological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surveillance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instruments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475656" y="2636912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Contamination meters for purposes of detecting contamination</a:t>
            </a:r>
          </a:p>
          <a:p>
            <a:pPr>
              <a:buFont typeface="Arial" pitchFamily="34" charset="0"/>
              <a:buChar char="•"/>
            </a:pP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Dose rate meters</a:t>
            </a:r>
            <a:endParaRPr lang="es-ES" sz="2400" dirty="0"/>
          </a:p>
        </p:txBody>
      </p:sp>
      <p:pic>
        <p:nvPicPr>
          <p:cNvPr id="7" name="Picture 6" descr="por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996952"/>
            <a:ext cx="2032000" cy="2032000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77639" y="1268760"/>
            <a:ext cx="8593137" cy="4572000"/>
          </a:xfrm>
        </p:spPr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Radiological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surveillance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instruments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547664" y="2276872"/>
            <a:ext cx="38884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Contamination (PET)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Proportional counters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NaI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(Tl) scintillation detector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Dose rate meters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Tube - GM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Ionization chamber</a:t>
            </a:r>
          </a:p>
          <a:p>
            <a:pPr lvl="1" indent="-342900">
              <a:buFont typeface="Wingdings" pitchFamily="2" charset="2"/>
              <a:buChar char="ü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Scintillation detector</a:t>
            </a:r>
            <a:endParaRPr lang="es-E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6" descr="por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996952"/>
            <a:ext cx="2032000" cy="2032000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Phantoms for quality control of PET camera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043608" y="3501008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They can be dedicated systems;</a:t>
            </a:r>
            <a:endParaRPr lang="es-ES" sz="2400" dirty="0"/>
          </a:p>
          <a:p>
            <a:pPr lvl="1"/>
            <a:endParaRPr lang="es-ES" sz="2400" dirty="0"/>
          </a:p>
        </p:txBody>
      </p:sp>
      <p:pic>
        <p:nvPicPr>
          <p:cNvPr id="4098" name="Picture 2" descr="http://www.ptw.de/uploads/pics/cec_pet_phantom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636912"/>
            <a:ext cx="4032448" cy="22716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23839" y="1124744"/>
            <a:ext cx="7359426" cy="4572000"/>
          </a:xfrm>
        </p:spPr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Services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installation must have an individual monitoring program which must include the contracting of individual dosimetry service for all established occupational workers;</a:t>
            </a:r>
            <a:endParaRPr lang="es-ES" sz="2800" dirty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Char char="Ø"/>
              <a:tabLst>
                <a:tab pos="6913563" algn="l"/>
                <a:tab pos="7259638" algn="l"/>
              </a:tabLst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The practice must be specified by the service provider;</a:t>
            </a:r>
          </a:p>
          <a:p>
            <a:pPr lvl="1">
              <a:buFont typeface="Wingdings" pitchFamily="2" charset="2"/>
              <a:buChar char="Ø"/>
              <a:tabLst>
                <a:tab pos="6913563" algn="l"/>
                <a:tab pos="7259638" algn="l"/>
              </a:tabLst>
            </a:pP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Font typeface="Wingdings" pitchFamily="2" charset="2"/>
              <a:buChar char="Ø"/>
              <a:tabLst>
                <a:tab pos="6913563" algn="l"/>
                <a:tab pos="7259638" algn="l"/>
              </a:tabLst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Dosimetry should consider the type of worker´s activity.</a:t>
            </a:r>
            <a:endParaRPr lang="es-ES" sz="2800" dirty="0">
              <a:solidFill>
                <a:schemeClr val="tx1"/>
              </a:solidFill>
            </a:endParaRPr>
          </a:p>
          <a:p>
            <a:pPr algn="l"/>
            <a:endParaRPr lang="es-ES" sz="2800" dirty="0">
              <a:solidFill>
                <a:schemeClr val="tx1"/>
              </a:solidFill>
            </a:endParaRPr>
          </a:p>
        </p:txBody>
      </p:sp>
      <p:pic>
        <p:nvPicPr>
          <p:cNvPr id="7" name="Picture 7" descr="DoubleFilmN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3264" y="2991991"/>
            <a:ext cx="1434037" cy="837506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10" name="Picture 8" descr="Ring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293096"/>
            <a:ext cx="1206500" cy="1090613"/>
          </a:xfrm>
          <a:prstGeom prst="rect">
            <a:avLst/>
          </a:prstGeom>
          <a:noFill/>
          <a:ln w="25400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Services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installation must have a program of quality control of its instrumentation that includes the contracting of calibration service of the area monitors and surface contamination;</a:t>
            </a:r>
          </a:p>
          <a:p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The calibration laboratories must be duly certified by the competent authority.</a:t>
            </a:r>
            <a:endParaRPr lang="es-ES" sz="2800" dirty="0">
              <a:solidFill>
                <a:schemeClr val="tx1"/>
              </a:solidFill>
            </a:endParaRPr>
          </a:p>
          <a:p>
            <a:pPr algn="l"/>
            <a:endParaRPr lang="es-E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2575" y="1173000"/>
            <a:ext cx="8593137" cy="4572000"/>
          </a:xfrm>
        </p:spPr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Sources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installation must have sealed sources for the quality control of the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</a:rPr>
              <a:t>activimeter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 and the PET cameras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 Box 1027"/>
          <p:cNvSpPr txBox="1">
            <a:spLocks noChangeArrowheads="1"/>
          </p:cNvSpPr>
          <p:nvPr/>
        </p:nvSpPr>
        <p:spPr bwMode="auto">
          <a:xfrm>
            <a:off x="1415476" y="2996952"/>
            <a:ext cx="447573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Wingdings" pitchFamily="2" charset="2"/>
              <a:buChar char="ü"/>
            </a:pPr>
            <a:r>
              <a:rPr lang="en-US" sz="2400" b="0" dirty="0"/>
              <a:t>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Long half life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 Approximate energy range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 Range of activities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 Calibrated with variation of 5%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Co57, Ba133, Cs137, Co60, Ge-68</a:t>
            </a:r>
            <a:endParaRPr lang="es-ES" sz="2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10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9448" y="3200400"/>
            <a:ext cx="2019300" cy="2209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Sources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installation must maintain the inventory of radiation sources with the characteristics of each of them.</a:t>
            </a:r>
            <a:endParaRPr lang="es-E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2575" y="1124744"/>
            <a:ext cx="8593137" cy="4572000"/>
          </a:xfrm>
        </p:spPr>
        <p:txBody>
          <a:bodyPr>
            <a:noAutofit/>
          </a:bodyPr>
          <a:lstStyle/>
          <a:p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For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sealed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calibration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800" dirty="0" err="1">
                <a:solidFill>
                  <a:schemeClr val="tx2">
                    <a:lumMod val="75000"/>
                  </a:schemeClr>
                </a:solidFill>
              </a:rPr>
              <a:t>sources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:</a:t>
            </a:r>
            <a:endParaRPr lang="es-ES" sz="2400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Radionuclide;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Activity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Reference date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Series No.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Model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No. Equipment or container series if associated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Manufacturer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Source category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Use to be given and location</a:t>
            </a:r>
            <a:endParaRPr lang="es-E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2575" y="1268760"/>
            <a:ext cx="8593137" cy="45720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s-ES_tradnl" sz="2800" i="1" dirty="0" err="1">
                <a:solidFill>
                  <a:schemeClr val="tx2">
                    <a:lumMod val="75000"/>
                  </a:schemeClr>
                </a:solidFill>
              </a:rPr>
              <a:t>Personnel</a:t>
            </a:r>
            <a:r>
              <a:rPr lang="es-ES_tradnl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installation must keep the following data from all occupationally exposed workers:</a:t>
            </a:r>
          </a:p>
          <a:p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Names and surnames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Qualification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Training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Psycho-physical fitness</a:t>
            </a:r>
            <a:endParaRPr lang="pt-B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For unsealed sources:</a:t>
            </a:r>
          </a:p>
          <a:p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Radionuclide / radiopharmaceutical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Maximum activity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Physical / chemical form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Use to be given and location</a:t>
            </a:r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94480" y="1124744"/>
            <a:ext cx="8593137" cy="5328592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For radiation generating equipment: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Type of equipment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Model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Year of manufacture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No equipment and panel series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type of radiation that emits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Maximum power (Maximum voltage, Maximum current intensity)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Manufacturer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Supplier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Use to be given and location</a:t>
            </a:r>
            <a:endParaRPr lang="es-ES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declared sources, their characteristics and activities must be related to the expected workload.</a:t>
            </a:r>
          </a:p>
          <a:p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All source activities must be provided in </a:t>
            </a:r>
            <a:r>
              <a:rPr lang="en-US" sz="2800">
                <a:solidFill>
                  <a:schemeClr val="tx2">
                    <a:lumMod val="75000"/>
                  </a:schemeClr>
                </a:solidFill>
              </a:rPr>
              <a:t>the IS 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units and accompanied by the date on which the activity was determined.</a:t>
            </a:r>
            <a:endParaRPr lang="pt-BR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Personnel requirements:</a:t>
            </a:r>
          </a:p>
          <a:p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staff must have at least: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Radiation Protection Officer and physicians;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Physician / s in nuclear medicine;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Qualified experts in nuclear medicine physics;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Technologists in nuclear medicine;</a:t>
            </a:r>
          </a:p>
          <a:p>
            <a:pPr lvl="1"/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Qualified nursing staff.</a:t>
            </a:r>
            <a:endParaRPr lang="pt-BR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91068" y="1052736"/>
            <a:ext cx="8852932" cy="5544616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Personnel requirements:</a:t>
            </a:r>
          </a:p>
          <a:p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number and qualifications of the personnel involved must be adequately related to the postulated workload.</a:t>
            </a:r>
          </a:p>
          <a:p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 facility must have available the documentation that staff qualifications and medical fitness are accredited by competent bodies recognized by the regulatory authority.</a:t>
            </a:r>
            <a:endParaRPr lang="pt-BR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Equipment:</a:t>
            </a:r>
          </a:p>
          <a:p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A PET facility must have at least:</a:t>
            </a:r>
          </a:p>
          <a:p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</a:rPr>
              <a:t>Activimeter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;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  Area monitors and contamination monitors;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  Personal protective equipment;</a:t>
            </a:r>
          </a:p>
          <a:p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  Phantoms for quality control of PET camera.</a:t>
            </a:r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  <a:p>
            <a:r>
              <a:rPr lang="en-US" sz="2800" dirty="0" err="1">
                <a:solidFill>
                  <a:schemeClr val="tx2">
                    <a:lumMod val="75000"/>
                  </a:schemeClr>
                </a:solidFill>
              </a:rPr>
              <a:t>Activimeter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: Equipment for calibration of the activity delivered to the patient.</a:t>
            </a:r>
            <a:endParaRPr lang="es-ES" sz="2800" dirty="0">
              <a:solidFill>
                <a:schemeClr val="tx1"/>
              </a:solidFill>
            </a:endParaRPr>
          </a:p>
          <a:p>
            <a:pPr algn="l"/>
            <a:endParaRPr lang="es-ES" sz="2800" dirty="0">
              <a:solidFill>
                <a:schemeClr val="tx1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212976"/>
            <a:ext cx="1961771" cy="248106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5664" y="3212976"/>
            <a:ext cx="1471329" cy="248106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  <a:p>
            <a:pPr algn="l"/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Activimeter:</a:t>
            </a:r>
          </a:p>
          <a:p>
            <a:pPr algn="l"/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026" name="Object 3"/>
          <p:cNvGraphicFramePr>
            <a:graphicFrameLocks/>
          </p:cNvGraphicFramePr>
          <p:nvPr/>
        </p:nvGraphicFramePr>
        <p:xfrm>
          <a:off x="3779912" y="3356992"/>
          <a:ext cx="4752528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kument" r:id="rId3" imgW="6217406" imgH="3597561" progId="Word.Document.8">
                  <p:embed/>
                </p:oleObj>
              </mc:Choice>
              <mc:Fallback>
                <p:oleObj name="Dokument" r:id="rId3" imgW="6217406" imgH="3597561" progId="Word.Document.8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3356992"/>
                        <a:ext cx="4752528" cy="259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683568" y="3501008"/>
            <a:ext cx="30243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Well-type chamber: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Sensitive to geometry;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Sensitive to energy;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Adjustable.</a:t>
            </a:r>
            <a:endParaRPr lang="es-E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  <a:p>
            <a:pPr algn="l"/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Activimeter:</a:t>
            </a:r>
          </a:p>
          <a:p>
            <a:pPr algn="l"/>
            <a:endParaRPr lang="es-ES" sz="2800" dirty="0">
              <a:solidFill>
                <a:schemeClr val="tx1"/>
              </a:solidFill>
            </a:endParaRPr>
          </a:p>
          <a:p>
            <a:pPr algn="l"/>
            <a:endParaRPr lang="es-ES" sz="2800" dirty="0">
              <a:solidFill>
                <a:schemeClr val="tx1"/>
              </a:solidFill>
            </a:endParaRPr>
          </a:p>
        </p:txBody>
      </p:sp>
      <p:graphicFrame>
        <p:nvGraphicFramePr>
          <p:cNvPr id="2051" name="Object 2"/>
          <p:cNvGraphicFramePr>
            <a:graphicFrameLocks/>
          </p:cNvGraphicFramePr>
          <p:nvPr/>
        </p:nvGraphicFramePr>
        <p:xfrm>
          <a:off x="3923928" y="2780928"/>
          <a:ext cx="4563765" cy="3482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Corel PHOTO-PAINT 6.0 Image" r:id="rId3" imgW="8204538" imgH="6205215" progId="">
                  <p:embed/>
                </p:oleObj>
              </mc:Choice>
              <mc:Fallback>
                <p:oleObj name="Corel PHOTO-PAINT 6.0 Image" r:id="rId3" imgW="8204538" imgH="6205215" progId="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2780928"/>
                        <a:ext cx="4563765" cy="34826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1115617" y="3429000"/>
            <a:ext cx="2736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The calibration must be done at the factory, with traceable sources in relation to a standard laboratory.</a:t>
            </a:r>
            <a:endParaRPr lang="es-E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/>
            <a:r>
              <a:rPr lang="es-ES" sz="2800" i="1" dirty="0" err="1">
                <a:solidFill>
                  <a:schemeClr val="tx2">
                    <a:lumMod val="75000"/>
                  </a:schemeClr>
                </a:solidFill>
              </a:rPr>
              <a:t>Equipment</a:t>
            </a:r>
            <a:r>
              <a:rPr lang="es-ES" sz="2800" i="1" dirty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  <a:p>
            <a:pPr algn="l"/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ES" sz="2800" dirty="0">
                <a:solidFill>
                  <a:schemeClr val="tx2">
                    <a:lumMod val="75000"/>
                  </a:schemeClr>
                </a:solidFill>
              </a:rPr>
              <a:t>Activimeter:</a:t>
            </a:r>
          </a:p>
          <a:p>
            <a:pPr algn="l"/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es-ES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115617" y="3429000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s-ES" sz="2400" dirty="0" err="1">
                <a:solidFill>
                  <a:schemeClr val="tx2">
                    <a:lumMod val="75000"/>
                  </a:schemeClr>
                </a:solidFill>
              </a:rPr>
              <a:t>Remote</a:t>
            </a:r>
            <a:r>
              <a:rPr lang="es-ES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400" dirty="0" err="1">
                <a:solidFill>
                  <a:schemeClr val="tx2">
                    <a:lumMod val="75000"/>
                  </a:schemeClr>
                </a:solidFill>
              </a:rPr>
              <a:t>injection</a:t>
            </a:r>
            <a:r>
              <a:rPr lang="es-ES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ES" sz="2400" dirty="0" err="1">
                <a:solidFill>
                  <a:schemeClr val="tx2">
                    <a:lumMod val="75000"/>
                  </a:schemeClr>
                </a:solidFill>
              </a:rPr>
              <a:t>system</a:t>
            </a:r>
            <a:endParaRPr lang="es-E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954588" y="2123241"/>
            <a:ext cx="3073795" cy="4063248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1">
  <a:themeElements>
    <a:clrScheme name="">
      <a:dk1>
        <a:srgbClr val="000000"/>
      </a:dk1>
      <a:lt1>
        <a:srgbClr val="F9F0DF"/>
      </a:lt1>
      <a:dk2>
        <a:srgbClr val="003399"/>
      </a:dk2>
      <a:lt2>
        <a:srgbClr val="000000"/>
      </a:lt2>
      <a:accent1>
        <a:srgbClr val="99CCFF"/>
      </a:accent1>
      <a:accent2>
        <a:srgbClr val="8681B8"/>
      </a:accent2>
      <a:accent3>
        <a:srgbClr val="FBF6EC"/>
      </a:accent3>
      <a:accent4>
        <a:srgbClr val="000000"/>
      </a:accent4>
      <a:accent5>
        <a:srgbClr val="CAE2FF"/>
      </a:accent5>
      <a:accent6>
        <a:srgbClr val="7974A6"/>
      </a:accent6>
      <a:hlink>
        <a:srgbClr val="003399"/>
      </a:hlink>
      <a:folHlink>
        <a:srgbClr val="3366CC"/>
      </a:folHlink>
    </a:clrScheme>
    <a:fontScheme name="IAEA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952500" marR="0" indent="-28575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952500" marR="0" indent="-28575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AEAligh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AEAligh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1039</TotalTime>
  <Words>586</Words>
  <Application>Microsoft Office PowerPoint</Application>
  <PresentationFormat>Presentación en pantalla (4:3)</PresentationFormat>
  <Paragraphs>121</Paragraphs>
  <Slides>22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Arial</vt:lpstr>
      <vt:lpstr>Calibri</vt:lpstr>
      <vt:lpstr>Wingdings</vt:lpstr>
      <vt:lpstr>Tema1</vt:lpstr>
      <vt:lpstr>Dokument</vt:lpstr>
      <vt:lpstr>Corel PHOTO-PAINT 6.0 Image</vt:lpstr>
      <vt:lpstr>Requirements for Personnel, Services, Equipment and Sources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rgutterres</dc:creator>
  <cp:lastModifiedBy>Luis Jova</cp:lastModifiedBy>
  <cp:revision>49</cp:revision>
  <dcterms:created xsi:type="dcterms:W3CDTF">2012-06-03T20:22:50Z</dcterms:created>
  <dcterms:modified xsi:type="dcterms:W3CDTF">2019-04-14T17:18:12Z</dcterms:modified>
</cp:coreProperties>
</file>